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8BD33-2D52-4492-B421-294C6F82A5B7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2889-6AE3-4805-B4C5-0C80F2FE6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8BD33-2D52-4492-B421-294C6F82A5B7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2889-6AE3-4805-B4C5-0C80F2FE6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8BD33-2D52-4492-B421-294C6F82A5B7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2889-6AE3-4805-B4C5-0C80F2FE6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8BD33-2D52-4492-B421-294C6F82A5B7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2889-6AE3-4805-B4C5-0C80F2FE6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8BD33-2D52-4492-B421-294C6F82A5B7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2889-6AE3-4805-B4C5-0C80F2FE6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8BD33-2D52-4492-B421-294C6F82A5B7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2889-6AE3-4805-B4C5-0C80F2FE6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8BD33-2D52-4492-B421-294C6F82A5B7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2889-6AE3-4805-B4C5-0C80F2FE6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8BD33-2D52-4492-B421-294C6F82A5B7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2889-6AE3-4805-B4C5-0C80F2FE6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8BD33-2D52-4492-B421-294C6F82A5B7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2889-6AE3-4805-B4C5-0C80F2FE6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8BD33-2D52-4492-B421-294C6F82A5B7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2889-6AE3-4805-B4C5-0C80F2FE6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8BD33-2D52-4492-B421-294C6F82A5B7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2889-6AE3-4805-B4C5-0C80F2FE6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8BD33-2D52-4492-B421-294C6F82A5B7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62889-6AE3-4805-B4C5-0C80F2FE6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Модель решения задач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1214422"/>
            <a:ext cx="6400800" cy="4643470"/>
          </a:xfrm>
        </p:spPr>
        <p:txBody>
          <a:bodyPr/>
          <a:lstStyle/>
          <a:p>
            <a:r>
              <a:rPr lang="ru-RU" dirty="0"/>
              <a:t> </a:t>
            </a:r>
          </a:p>
          <a:p>
            <a:pPr algn="l"/>
            <a:r>
              <a:rPr lang="ru-RU" dirty="0" smtClean="0"/>
              <a:t>1</a:t>
            </a:r>
            <a:r>
              <a:rPr lang="ru-RU" dirty="0"/>
              <a:t>. Составление целевой функции.</a:t>
            </a:r>
          </a:p>
          <a:p>
            <a:pPr algn="l"/>
            <a:r>
              <a:rPr lang="ru-RU" dirty="0"/>
              <a:t>2. Если параметры даны явно, то их надо подставить в формулу.</a:t>
            </a:r>
          </a:p>
          <a:p>
            <a:pPr algn="l"/>
            <a:r>
              <a:rPr lang="ru-RU" dirty="0"/>
              <a:t>3. Если параметры даны не явно, их надо вычислить, используя данное условие</a:t>
            </a:r>
            <a:r>
              <a:rPr lang="ru-RU" dirty="0" smtClean="0"/>
              <a:t>.</a:t>
            </a:r>
          </a:p>
          <a:p>
            <a:pPr algn="l"/>
            <a:r>
              <a:rPr lang="ru-RU" dirty="0" smtClean="0"/>
              <a:t>4. Соблюдать размерность.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800" u="sng" dirty="0" smtClean="0"/>
              <a:t>Задача 1</a:t>
            </a:r>
            <a:endParaRPr lang="ru-RU" sz="28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70000" lnSpcReduction="20000"/>
          </a:bodyPr>
          <a:lstStyle/>
          <a:p>
            <a:pPr lvl="1">
              <a:buNone/>
            </a:pPr>
            <a:r>
              <a:rPr lang="ru-RU" dirty="0" smtClean="0"/>
              <a:t>	При </a:t>
            </a:r>
            <a:r>
              <a:rPr lang="ru-RU" dirty="0"/>
              <a:t>приближении к МКС космический корабль начинает торможение на расстоянии 50 км от станции. При этом расстояние между ними в каждый момент времени определяется по формуле </a:t>
            </a:r>
            <a:r>
              <a:rPr lang="en-US" dirty="0"/>
              <a:t>d</a:t>
            </a:r>
            <a:r>
              <a:rPr lang="ru-RU" dirty="0"/>
              <a:t> = 50 </a:t>
            </a:r>
            <a:r>
              <a:rPr lang="ru-RU" dirty="0" smtClean="0"/>
              <a:t>∙</a:t>
            </a:r>
            <a:endParaRPr lang="ru-RU" dirty="0"/>
          </a:p>
          <a:p>
            <a:pPr lvl="1">
              <a:buNone/>
            </a:pPr>
            <a:r>
              <a:rPr lang="ru-RU" dirty="0" smtClean="0"/>
              <a:t>     </a:t>
            </a:r>
            <a:r>
              <a:rPr lang="ru-RU" dirty="0"/>
              <a:t>где </a:t>
            </a:r>
            <a:r>
              <a:rPr lang="en-US" dirty="0"/>
              <a:t>t </a:t>
            </a:r>
            <a:r>
              <a:rPr lang="ru-RU" dirty="0"/>
              <a:t>– время в часах с начала торможения. Какой будет скорость корабля в момент стыковки, если известно, что она произойдёт через 10 часов? (ответ округлите до 1 км/час).</a:t>
            </a:r>
          </a:p>
          <a:p>
            <a:pPr algn="ctr">
              <a:buNone/>
            </a:pPr>
            <a:r>
              <a:rPr lang="ru-RU" dirty="0"/>
              <a:t>Решение.</a:t>
            </a:r>
          </a:p>
          <a:p>
            <a:pPr>
              <a:buNone/>
            </a:pPr>
            <a:r>
              <a:rPr lang="en-US" dirty="0" smtClean="0"/>
              <a:t>d</a:t>
            </a:r>
            <a:r>
              <a:rPr lang="ru-RU" dirty="0" smtClean="0"/>
              <a:t> </a:t>
            </a:r>
            <a:r>
              <a:rPr lang="ru-RU" dirty="0"/>
              <a:t>– функция,   </a:t>
            </a:r>
            <a:r>
              <a:rPr lang="en-US" dirty="0"/>
              <a:t>t</a:t>
            </a:r>
            <a:r>
              <a:rPr lang="ru-RU" dirty="0"/>
              <a:t> – аргумент</a:t>
            </a:r>
            <a:r>
              <a:rPr lang="ru-RU" dirty="0" smtClean="0"/>
              <a:t>,  </a:t>
            </a:r>
            <a:r>
              <a:rPr lang="en-US" dirty="0"/>
              <a:t>t</a:t>
            </a:r>
            <a:r>
              <a:rPr lang="ru-RU" baseline="-25000" dirty="0"/>
              <a:t>0</a:t>
            </a:r>
            <a:r>
              <a:rPr lang="ru-RU" dirty="0" smtClean="0"/>
              <a:t> </a:t>
            </a:r>
            <a:r>
              <a:rPr lang="ru-RU" dirty="0"/>
              <a:t>- параметр.</a:t>
            </a:r>
          </a:p>
          <a:p>
            <a:pPr>
              <a:buNone/>
            </a:pPr>
            <a:r>
              <a:rPr lang="ru-RU" dirty="0"/>
              <a:t>Стыковка произойдёт через 10 </a:t>
            </a:r>
            <a:r>
              <a:rPr lang="ru-RU" dirty="0" smtClean="0"/>
              <a:t>часов:</a:t>
            </a:r>
            <a:endParaRPr lang="ru-RU" dirty="0"/>
          </a:p>
          <a:p>
            <a:pPr>
              <a:buNone/>
            </a:pPr>
            <a:r>
              <a:rPr lang="en-US" dirty="0"/>
              <a:t>d</a:t>
            </a:r>
            <a:r>
              <a:rPr lang="ru-RU" dirty="0"/>
              <a:t>(10) = 0</a:t>
            </a:r>
            <a:r>
              <a:rPr lang="ru-RU" dirty="0" smtClean="0"/>
              <a:t>,   </a:t>
            </a:r>
            <a:r>
              <a:rPr lang="en-US" dirty="0"/>
              <a:t>t</a:t>
            </a:r>
            <a:r>
              <a:rPr lang="ru-RU" baseline="-25000" dirty="0"/>
              <a:t>0 </a:t>
            </a:r>
            <a:r>
              <a:rPr lang="ru-RU" dirty="0" smtClean="0"/>
              <a:t>= </a:t>
            </a:r>
            <a:r>
              <a:rPr lang="ru-RU" dirty="0"/>
              <a:t>10</a:t>
            </a:r>
          </a:p>
          <a:p>
            <a:pPr>
              <a:buNone/>
            </a:pPr>
            <a:r>
              <a:rPr lang="en-US" dirty="0"/>
              <a:t>d</a:t>
            </a:r>
            <a:r>
              <a:rPr lang="ru-RU" dirty="0"/>
              <a:t>(</a:t>
            </a:r>
            <a:r>
              <a:rPr lang="en-US" dirty="0"/>
              <a:t>t</a:t>
            </a:r>
            <a:r>
              <a:rPr lang="ru-RU" dirty="0"/>
              <a:t>) = 50 ∙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/>
              <a:t>задаче идёт речь о скорости</a:t>
            </a:r>
          </a:p>
          <a:p>
            <a:pPr>
              <a:buNone/>
            </a:pPr>
            <a:r>
              <a:rPr lang="en-US" dirty="0"/>
              <a:t>v</a:t>
            </a:r>
            <a:r>
              <a:rPr lang="ru-RU" dirty="0"/>
              <a:t>(</a:t>
            </a:r>
            <a:r>
              <a:rPr lang="en-US" dirty="0"/>
              <a:t>t</a:t>
            </a:r>
            <a:r>
              <a:rPr lang="ru-RU" dirty="0"/>
              <a:t>) = </a:t>
            </a:r>
            <a:r>
              <a:rPr lang="en-US" dirty="0"/>
              <a:t>d</a:t>
            </a:r>
            <a:r>
              <a:rPr lang="ru-RU" dirty="0"/>
              <a:t>'(</a:t>
            </a:r>
            <a:r>
              <a:rPr lang="en-US" dirty="0"/>
              <a:t>t</a:t>
            </a:r>
            <a:r>
              <a:rPr lang="ru-RU" dirty="0"/>
              <a:t>)    </a:t>
            </a:r>
            <a:r>
              <a:rPr lang="en-US" dirty="0" smtClean="0"/>
              <a:t>   V =  </a:t>
            </a:r>
            <a:r>
              <a:rPr lang="ru-RU" dirty="0" smtClean="0"/>
              <a:t>1   ≈ 2</a:t>
            </a:r>
            <a:endParaRPr lang="ru-RU" dirty="0"/>
          </a:p>
          <a:p>
            <a:pPr lvl="1">
              <a:buNone/>
            </a:pPr>
            <a:r>
              <a:rPr lang="ru-RU" sz="3400" dirty="0"/>
              <a:t>Ответ: 2 км/час.</a:t>
            </a:r>
          </a:p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6" name="Формула" r:id="rId3" imgW="114120" imgH="21564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7" name="Формула" r:id="rId4" imgW="114120" imgH="215640" progId="Equation.3">
              <p:embed/>
            </p:oleObj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5214950"/>
            <a:ext cx="145255" cy="357190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4214818"/>
            <a:ext cx="676276" cy="428628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1785926"/>
            <a:ext cx="552450" cy="361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800" u="sng" dirty="0" smtClean="0"/>
              <a:t>Задача 2</a:t>
            </a:r>
            <a:endParaRPr lang="ru-RU" sz="28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ru-RU" sz="5100" dirty="0" smtClean="0"/>
              <a:t>Объём </a:t>
            </a:r>
            <a:r>
              <a:rPr lang="ru-RU" sz="5100" dirty="0"/>
              <a:t>воды в </a:t>
            </a:r>
            <a:r>
              <a:rPr lang="ru-RU" sz="5100" dirty="0" err="1"/>
              <a:t>термошкафе</a:t>
            </a:r>
            <a:r>
              <a:rPr lang="ru-RU" sz="5100" dirty="0"/>
              <a:t> для выпаривания изменяется по формуле </a:t>
            </a:r>
          </a:p>
          <a:p>
            <a:pPr>
              <a:buNone/>
            </a:pPr>
            <a:r>
              <a:rPr lang="en-US" sz="5100" dirty="0" smtClean="0"/>
              <a:t>	v</a:t>
            </a:r>
            <a:r>
              <a:rPr lang="ru-RU" sz="5100" dirty="0"/>
              <a:t>(</a:t>
            </a:r>
            <a:r>
              <a:rPr lang="en-US" sz="5100" dirty="0"/>
              <a:t>t</a:t>
            </a:r>
            <a:r>
              <a:rPr lang="ru-RU" sz="5100" dirty="0"/>
              <a:t>) =  </a:t>
            </a:r>
            <a:r>
              <a:rPr lang="en-US" sz="5100" dirty="0" err="1"/>
              <a:t>v</a:t>
            </a:r>
            <a:r>
              <a:rPr lang="en-US" sz="5100" baseline="-25000" dirty="0" err="1"/>
              <a:t>o</a:t>
            </a:r>
            <a:r>
              <a:rPr lang="en-US" sz="5100" dirty="0"/>
              <a:t> </a:t>
            </a:r>
            <a:r>
              <a:rPr lang="ru-RU" sz="5100" dirty="0" smtClean="0"/>
              <a:t>∙ </a:t>
            </a:r>
            <a:r>
              <a:rPr lang="ru-RU" sz="5100" dirty="0"/>
              <a:t>(1 – 0,025</a:t>
            </a:r>
            <a:r>
              <a:rPr lang="en-US" sz="5100" dirty="0"/>
              <a:t>t</a:t>
            </a:r>
            <a:r>
              <a:rPr lang="ru-RU" sz="5100" dirty="0"/>
              <a:t>), где </a:t>
            </a:r>
            <a:r>
              <a:rPr lang="en-US" sz="5100" dirty="0" err="1" smtClean="0"/>
              <a:t>v</a:t>
            </a:r>
            <a:r>
              <a:rPr lang="en-US" sz="5100" baseline="-25000" dirty="0" err="1" smtClean="0"/>
              <a:t>o</a:t>
            </a:r>
            <a:r>
              <a:rPr lang="en-US" sz="5100" dirty="0" smtClean="0"/>
              <a:t> </a:t>
            </a:r>
            <a:r>
              <a:rPr lang="ru-RU" sz="5100" dirty="0" smtClean="0"/>
              <a:t> </a:t>
            </a:r>
            <a:r>
              <a:rPr lang="ru-RU" sz="5100" dirty="0"/>
              <a:t>– начальный объём воды в мл, а </a:t>
            </a:r>
            <a:r>
              <a:rPr lang="en-US" sz="5100" dirty="0"/>
              <a:t>t</a:t>
            </a:r>
            <a:r>
              <a:rPr lang="ru-RU" sz="5100" dirty="0"/>
              <a:t> – </a:t>
            </a:r>
            <a:r>
              <a:rPr lang="ru-RU" sz="5100" dirty="0" smtClean="0"/>
              <a:t>время выравнивания </a:t>
            </a:r>
            <a:r>
              <a:rPr lang="en-US" sz="5100" dirty="0" smtClean="0"/>
              <a:t> </a:t>
            </a:r>
            <a:r>
              <a:rPr lang="ru-RU" sz="5100" dirty="0" smtClean="0"/>
              <a:t>в </a:t>
            </a:r>
            <a:r>
              <a:rPr lang="ru-RU" sz="5100" dirty="0"/>
              <a:t>минутах. В шкаф загрузили 1 л   20% - го солевого раствора. Через несколько минут выпаривания концентрация раствора достигает 50%.  (Можно считать, что объём  (вес) </a:t>
            </a:r>
          </a:p>
          <a:p>
            <a:pPr>
              <a:buNone/>
            </a:pPr>
            <a:r>
              <a:rPr lang="en-US" sz="5100" dirty="0" smtClean="0"/>
              <a:t>	</a:t>
            </a:r>
            <a:r>
              <a:rPr lang="ru-RU" sz="5100" dirty="0" smtClean="0"/>
              <a:t>соли </a:t>
            </a:r>
            <a:r>
              <a:rPr lang="ru-RU" sz="5100" dirty="0"/>
              <a:t>при выпаривании не меняется).</a:t>
            </a:r>
          </a:p>
          <a:p>
            <a:pPr algn="ctr">
              <a:buNone/>
            </a:pPr>
            <a:r>
              <a:rPr lang="ru-RU" sz="5100" dirty="0"/>
              <a:t>Решение.</a:t>
            </a:r>
          </a:p>
          <a:p>
            <a:pPr>
              <a:buNone/>
            </a:pPr>
            <a:r>
              <a:rPr lang="ru-RU" sz="6000" dirty="0"/>
              <a:t>1 л   20</a:t>
            </a:r>
            <a:r>
              <a:rPr lang="ru-RU" sz="6000" dirty="0" smtClean="0"/>
              <a:t>%</a:t>
            </a:r>
            <a:r>
              <a:rPr lang="en-US" sz="6000" dirty="0" smtClean="0"/>
              <a:t>-</a:t>
            </a:r>
            <a:r>
              <a:rPr lang="ru-RU" sz="6000" dirty="0" smtClean="0"/>
              <a:t>го </a:t>
            </a:r>
            <a:r>
              <a:rPr lang="ru-RU" sz="6000" dirty="0"/>
              <a:t>раствора распадается на 2 составляющих: </a:t>
            </a:r>
            <a:endParaRPr lang="en-US" sz="6000" dirty="0" smtClean="0"/>
          </a:p>
          <a:p>
            <a:pPr>
              <a:buNone/>
            </a:pPr>
            <a:r>
              <a:rPr lang="ru-RU" sz="6000" dirty="0" smtClean="0"/>
              <a:t>соли </a:t>
            </a:r>
            <a:r>
              <a:rPr lang="ru-RU" sz="6000" dirty="0"/>
              <a:t>200 мл, </a:t>
            </a:r>
            <a:r>
              <a:rPr lang="ru-RU" sz="6000" dirty="0" smtClean="0"/>
              <a:t>воды </a:t>
            </a:r>
            <a:r>
              <a:rPr lang="ru-RU" sz="6000" dirty="0"/>
              <a:t>800 мл.</a:t>
            </a:r>
          </a:p>
          <a:p>
            <a:pPr>
              <a:buNone/>
            </a:pPr>
            <a:r>
              <a:rPr lang="ru-RU" sz="6000" dirty="0"/>
              <a:t>Выпаривание должны довести до воды 200 </a:t>
            </a:r>
            <a:r>
              <a:rPr lang="ru-RU" sz="6000" dirty="0" smtClean="0"/>
              <a:t>мл</a:t>
            </a:r>
            <a:endParaRPr lang="en-US" sz="6000" dirty="0" smtClean="0"/>
          </a:p>
          <a:p>
            <a:pPr>
              <a:buNone/>
            </a:pPr>
            <a:r>
              <a:rPr lang="en-US" sz="6000" dirty="0" smtClean="0"/>
              <a:t>	</a:t>
            </a:r>
            <a:r>
              <a:rPr lang="ru-RU" sz="6000" dirty="0" smtClean="0"/>
              <a:t>  </a:t>
            </a:r>
            <a:r>
              <a:rPr lang="ru-RU" sz="6000" dirty="0"/>
              <a:t>(</a:t>
            </a:r>
            <a:r>
              <a:rPr lang="ru-RU" sz="6000" dirty="0" smtClean="0"/>
              <a:t>200 мл соли </a:t>
            </a:r>
            <a:r>
              <a:rPr lang="ru-RU" sz="6000" dirty="0"/>
              <a:t>× </a:t>
            </a:r>
            <a:r>
              <a:rPr lang="ru-RU" sz="6000" dirty="0" smtClean="0"/>
              <a:t>200 мл воды)</a:t>
            </a:r>
            <a:endParaRPr lang="ru-RU" sz="6000" dirty="0"/>
          </a:p>
          <a:p>
            <a:pPr>
              <a:buNone/>
            </a:pPr>
            <a:r>
              <a:rPr lang="en-US" sz="6000" dirty="0"/>
              <a:t>V</a:t>
            </a:r>
            <a:r>
              <a:rPr lang="ru-RU" sz="6000" dirty="0"/>
              <a:t>(</a:t>
            </a:r>
            <a:r>
              <a:rPr lang="en-US" sz="6000" dirty="0"/>
              <a:t>t</a:t>
            </a:r>
            <a:r>
              <a:rPr lang="ru-RU" sz="6000" dirty="0"/>
              <a:t>) = 800 ∙ (1 – 0,025</a:t>
            </a:r>
            <a:r>
              <a:rPr lang="en-US" sz="6000" dirty="0"/>
              <a:t>t</a:t>
            </a:r>
            <a:r>
              <a:rPr lang="ru-RU" sz="6000" dirty="0"/>
              <a:t>) = 200</a:t>
            </a:r>
          </a:p>
          <a:p>
            <a:pPr>
              <a:buNone/>
            </a:pPr>
            <a:r>
              <a:rPr lang="ru-RU" sz="6000" dirty="0"/>
              <a:t>1 – 0,025</a:t>
            </a:r>
            <a:r>
              <a:rPr lang="en-US" sz="6000" dirty="0"/>
              <a:t>t</a:t>
            </a:r>
            <a:r>
              <a:rPr lang="ru-RU" sz="6000" dirty="0"/>
              <a:t> = 0,25</a:t>
            </a:r>
          </a:p>
          <a:p>
            <a:pPr>
              <a:buNone/>
            </a:pPr>
            <a:r>
              <a:rPr lang="en-US" sz="6000" dirty="0"/>
              <a:t>t</a:t>
            </a:r>
            <a:r>
              <a:rPr lang="ru-RU" sz="6000" dirty="0"/>
              <a:t> = 30</a:t>
            </a:r>
          </a:p>
          <a:p>
            <a:pPr>
              <a:buNone/>
            </a:pPr>
            <a:r>
              <a:rPr lang="en-US" sz="6000" dirty="0" smtClean="0"/>
              <a:t>	</a:t>
            </a:r>
            <a:r>
              <a:rPr lang="ru-RU" sz="6000" dirty="0" smtClean="0"/>
              <a:t>Ответ</a:t>
            </a:r>
            <a:r>
              <a:rPr lang="ru-RU" sz="6000" dirty="0"/>
              <a:t>: </a:t>
            </a:r>
            <a:r>
              <a:rPr lang="ru-RU" sz="6000" dirty="0" smtClean="0"/>
              <a:t>30</a:t>
            </a:r>
            <a:r>
              <a:rPr lang="en-US" sz="6000" dirty="0" smtClean="0"/>
              <a:t> </a:t>
            </a:r>
            <a:r>
              <a:rPr lang="ru-RU" sz="6000" dirty="0" smtClean="0"/>
              <a:t>мин.</a:t>
            </a:r>
            <a:endParaRPr lang="ru-RU" sz="6000" dirty="0"/>
          </a:p>
          <a:p>
            <a:endParaRPr lang="ru-RU" dirty="0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400" u="sng" dirty="0" smtClean="0"/>
              <a:t>Задача 3</a:t>
            </a:r>
            <a:endParaRPr lang="ru-RU" sz="24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При </a:t>
            </a:r>
            <a:r>
              <a:rPr lang="ru-RU" dirty="0"/>
              <a:t>нагревании на </a:t>
            </a:r>
            <a:r>
              <a:rPr lang="el-GR" dirty="0" smtClean="0"/>
              <a:t>Δ</a:t>
            </a:r>
            <a:r>
              <a:rPr lang="ru-RU" dirty="0" smtClean="0"/>
              <a:t>Т </a:t>
            </a:r>
            <a:r>
              <a:rPr lang="ru-RU" dirty="0"/>
              <a:t>градусов объем жидкости увеличивается согласно формуле </a:t>
            </a:r>
            <a:r>
              <a:rPr lang="en-US" dirty="0"/>
              <a:t>V</a:t>
            </a:r>
            <a:r>
              <a:rPr lang="ru-RU" dirty="0"/>
              <a:t> = </a:t>
            </a:r>
            <a:r>
              <a:rPr lang="en-US" dirty="0"/>
              <a:t>V</a:t>
            </a:r>
            <a:r>
              <a:rPr lang="ru-RU" baseline="-25000" dirty="0"/>
              <a:t>0</a:t>
            </a:r>
            <a:r>
              <a:rPr lang="ru-RU" dirty="0"/>
              <a:t> (1 + </a:t>
            </a:r>
            <a:r>
              <a:rPr lang="el-GR" dirty="0" smtClean="0"/>
              <a:t>βΔ</a:t>
            </a:r>
            <a:r>
              <a:rPr lang="ru-RU" dirty="0" smtClean="0"/>
              <a:t>Т), </a:t>
            </a:r>
            <a:r>
              <a:rPr lang="ru-RU" dirty="0"/>
              <a:t>где  - коэффициент теплового объемного расширения данной жидкости. Ртуть при температуре 10 градусов Цельсия полностью заполняет колбу емкостью 1 л. Сколько миллилитров ртути вытечет из колбы при нагревании до 100 градусов? Коэффициент теплового объемного расширения ртути  </a:t>
            </a:r>
            <a:r>
              <a:rPr lang="el-GR" dirty="0" smtClean="0"/>
              <a:t>β</a:t>
            </a:r>
            <a:r>
              <a:rPr lang="ru-RU" dirty="0" smtClean="0"/>
              <a:t> = </a:t>
            </a:r>
            <a:r>
              <a:rPr lang="ru-RU" dirty="0"/>
              <a:t>0,181 </a:t>
            </a:r>
            <a:r>
              <a:rPr lang="ru-RU" dirty="0" smtClean="0"/>
              <a:t>∙ </a:t>
            </a:r>
            <a:r>
              <a:rPr lang="ru-RU" dirty="0"/>
              <a:t>10</a:t>
            </a:r>
            <a:r>
              <a:rPr lang="ru-RU" baseline="30000" dirty="0"/>
              <a:t>-3</a:t>
            </a:r>
            <a:r>
              <a:rPr lang="ru-RU" dirty="0"/>
              <a:t> </a:t>
            </a:r>
            <a:r>
              <a:rPr lang="ru-RU" baseline="30000" dirty="0"/>
              <a:t>0 </a:t>
            </a:r>
            <a:r>
              <a:rPr lang="ru-RU" dirty="0"/>
              <a:t>С</a:t>
            </a:r>
            <a:r>
              <a:rPr lang="ru-RU" baseline="30000" dirty="0"/>
              <a:t>-1</a:t>
            </a:r>
            <a:r>
              <a:rPr lang="ru-RU" dirty="0"/>
              <a:t>. Ответ округлить до 1 мл.</a:t>
            </a:r>
          </a:p>
          <a:p>
            <a:pPr algn="ctr">
              <a:buNone/>
            </a:pPr>
            <a:r>
              <a:rPr lang="ru-RU" dirty="0"/>
              <a:t>Решение.</a:t>
            </a:r>
          </a:p>
          <a:p>
            <a:pPr>
              <a:buNone/>
            </a:pPr>
            <a:r>
              <a:rPr lang="en-US" dirty="0" smtClean="0"/>
              <a:t>V – </a:t>
            </a:r>
            <a:r>
              <a:rPr lang="ru-RU" dirty="0" smtClean="0"/>
              <a:t>функция,  </a:t>
            </a:r>
            <a:r>
              <a:rPr lang="en-US" dirty="0" smtClean="0"/>
              <a:t>T</a:t>
            </a:r>
            <a:r>
              <a:rPr lang="ru-RU" dirty="0" smtClean="0"/>
              <a:t> </a:t>
            </a:r>
            <a:r>
              <a:rPr lang="ru-RU" dirty="0"/>
              <a:t>– аргумент,  </a:t>
            </a:r>
            <a:r>
              <a:rPr lang="en-US" dirty="0" smtClean="0"/>
              <a:t> V</a:t>
            </a:r>
            <a:r>
              <a:rPr lang="ru-RU" baseline="-25000" dirty="0" smtClean="0"/>
              <a:t>0</a:t>
            </a:r>
            <a:r>
              <a:rPr lang="ru-RU" dirty="0" smtClean="0"/>
              <a:t> и </a:t>
            </a:r>
            <a:r>
              <a:rPr lang="ru-RU" dirty="0" err="1"/>
              <a:t>β </a:t>
            </a:r>
            <a:r>
              <a:rPr lang="ru-RU" dirty="0"/>
              <a:t>– параметры</a:t>
            </a:r>
          </a:p>
          <a:p>
            <a:pPr>
              <a:buNone/>
            </a:pPr>
            <a:r>
              <a:rPr lang="en-US" dirty="0" smtClean="0"/>
              <a:t>V</a:t>
            </a:r>
            <a:r>
              <a:rPr lang="ru-RU" baseline="-25000" dirty="0" smtClean="0"/>
              <a:t>0</a:t>
            </a:r>
            <a:r>
              <a:rPr lang="ru-RU" dirty="0" smtClean="0"/>
              <a:t> = </a:t>
            </a:r>
            <a:r>
              <a:rPr lang="ru-RU" dirty="0"/>
              <a:t>1 </a:t>
            </a:r>
            <a:r>
              <a:rPr lang="ru-RU" dirty="0" smtClean="0"/>
              <a:t>л</a:t>
            </a:r>
            <a:endParaRPr lang="ru-RU" dirty="0"/>
          </a:p>
          <a:p>
            <a:pPr>
              <a:buNone/>
            </a:pPr>
            <a:r>
              <a:rPr lang="ru-RU" dirty="0"/>
              <a:t>Δ</a:t>
            </a:r>
            <a:r>
              <a:rPr lang="en-US" dirty="0"/>
              <a:t>T</a:t>
            </a:r>
            <a:r>
              <a:rPr lang="ru-RU" dirty="0"/>
              <a:t> = 100</a:t>
            </a:r>
            <a:r>
              <a:rPr lang="ru-RU" baseline="30000" dirty="0"/>
              <a:t>о</a:t>
            </a:r>
            <a:r>
              <a:rPr lang="ru-RU" dirty="0"/>
              <a:t> – 10</a:t>
            </a:r>
            <a:r>
              <a:rPr lang="ru-RU" baseline="30000" dirty="0"/>
              <a:t>о</a:t>
            </a:r>
            <a:r>
              <a:rPr lang="ru-RU" dirty="0"/>
              <a:t> = 90˚  </a:t>
            </a:r>
          </a:p>
          <a:p>
            <a:pPr>
              <a:buNone/>
            </a:pPr>
            <a:r>
              <a:rPr lang="en-US" dirty="0"/>
              <a:t>V</a:t>
            </a:r>
            <a:r>
              <a:rPr lang="ru-RU" dirty="0"/>
              <a:t>(90) = 1000 ∙ (1 + </a:t>
            </a:r>
            <a:r>
              <a:rPr lang="ru-RU" dirty="0" smtClean="0"/>
              <a:t>0</a:t>
            </a:r>
            <a:r>
              <a:rPr lang="ru-RU" dirty="0"/>
              <a:t>,</a:t>
            </a:r>
            <a:r>
              <a:rPr lang="ru-RU" dirty="0" smtClean="0"/>
              <a:t>18</a:t>
            </a:r>
            <a:r>
              <a:rPr lang="en-US" dirty="0" smtClean="0"/>
              <a:t>1</a:t>
            </a:r>
            <a:r>
              <a:rPr lang="ru-RU" dirty="0" smtClean="0"/>
              <a:t> ∙ 10</a:t>
            </a:r>
            <a:r>
              <a:rPr lang="ru-RU" baseline="30000" dirty="0" smtClean="0"/>
              <a:t>-3</a:t>
            </a:r>
            <a:r>
              <a:rPr lang="ru-RU" dirty="0" smtClean="0"/>
              <a:t>  </a:t>
            </a:r>
            <a:r>
              <a:rPr lang="ru-RU" dirty="0"/>
              <a:t>∙ 90</a:t>
            </a:r>
            <a:r>
              <a:rPr lang="ru-RU" dirty="0" smtClean="0"/>
              <a:t>)</a:t>
            </a:r>
            <a:r>
              <a:rPr lang="en-US" dirty="0" smtClean="0"/>
              <a:t> = 1016</a:t>
            </a:r>
            <a:r>
              <a:rPr lang="ru-RU" dirty="0" smtClean="0"/>
              <a:t>,29</a:t>
            </a:r>
            <a:endParaRPr lang="ru-RU" dirty="0"/>
          </a:p>
          <a:p>
            <a:pPr>
              <a:buNone/>
            </a:pPr>
            <a:r>
              <a:rPr lang="en-US" dirty="0" smtClean="0"/>
              <a:t>V = </a:t>
            </a:r>
            <a:r>
              <a:rPr lang="ru-RU" dirty="0" smtClean="0"/>
              <a:t>1016,29 – </a:t>
            </a:r>
            <a:r>
              <a:rPr lang="en-US" dirty="0" smtClean="0"/>
              <a:t>1</a:t>
            </a:r>
            <a:r>
              <a:rPr lang="ru-RU" dirty="0" smtClean="0"/>
              <a:t>000 = 16,29</a:t>
            </a:r>
            <a:r>
              <a:rPr lang="en-US" dirty="0" smtClean="0"/>
              <a:t>	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Ответ</a:t>
            </a:r>
            <a:r>
              <a:rPr lang="ru-RU" dirty="0"/>
              <a:t>: </a:t>
            </a:r>
            <a:r>
              <a:rPr lang="ru-RU" dirty="0" smtClean="0"/>
              <a:t>16</a:t>
            </a:r>
            <a:r>
              <a:rPr lang="en-US" dirty="0" smtClean="0"/>
              <a:t> </a:t>
            </a:r>
            <a:r>
              <a:rPr lang="ru-RU" dirty="0" smtClean="0"/>
              <a:t>мл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u="sng" dirty="0" smtClean="0"/>
              <a:t>Задача 4</a:t>
            </a:r>
            <a:endParaRPr lang="ru-RU" sz="32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Некоторая </a:t>
            </a:r>
            <a:r>
              <a:rPr lang="ru-RU" dirty="0"/>
              <a:t>компания предоставляет свою продукцию по цене </a:t>
            </a:r>
            <a:r>
              <a:rPr lang="en-US" dirty="0"/>
              <a:t>P</a:t>
            </a:r>
            <a:r>
              <a:rPr lang="ru-RU" dirty="0"/>
              <a:t> = 600 руб. за единицу. Переменные затраты на производство 1 единицы составляет </a:t>
            </a:r>
            <a:r>
              <a:rPr lang="en-US" dirty="0"/>
              <a:t>V</a:t>
            </a:r>
            <a:r>
              <a:rPr lang="ru-RU" dirty="0"/>
              <a:t> = 400 руб., постоянные расходы </a:t>
            </a:r>
            <a:r>
              <a:rPr lang="ru-RU" dirty="0" smtClean="0"/>
              <a:t>            </a:t>
            </a:r>
            <a:r>
              <a:rPr lang="en-US" dirty="0" smtClean="0"/>
              <a:t>F</a:t>
            </a:r>
            <a:r>
              <a:rPr lang="ru-RU" dirty="0" smtClean="0"/>
              <a:t> </a:t>
            </a:r>
            <a:r>
              <a:rPr lang="ru-RU" dirty="0"/>
              <a:t>= </a:t>
            </a:r>
            <a:r>
              <a:rPr lang="ru-RU" dirty="0" smtClean="0"/>
              <a:t>600 000 </a:t>
            </a:r>
            <a:r>
              <a:rPr lang="ru-RU" dirty="0"/>
              <a:t>руб. Месячная операционная прибыль вычисляется по формуле  </a:t>
            </a:r>
            <a:r>
              <a:rPr lang="ru-RU" dirty="0" err="1"/>
              <a:t>π</a:t>
            </a:r>
            <a:r>
              <a:rPr lang="ru-RU" dirty="0"/>
              <a:t>(</a:t>
            </a:r>
            <a:r>
              <a:rPr lang="en-US" dirty="0"/>
              <a:t>q</a:t>
            </a:r>
            <a:r>
              <a:rPr lang="ru-RU" dirty="0"/>
              <a:t>) = </a:t>
            </a:r>
            <a:r>
              <a:rPr lang="en-US" dirty="0"/>
              <a:t>q</a:t>
            </a:r>
            <a:r>
              <a:rPr lang="ru-RU" dirty="0"/>
              <a:t>(</a:t>
            </a:r>
            <a:r>
              <a:rPr lang="en-US" dirty="0"/>
              <a:t>P</a:t>
            </a:r>
            <a:r>
              <a:rPr lang="ru-RU" dirty="0"/>
              <a:t> – </a:t>
            </a:r>
            <a:r>
              <a:rPr lang="en-US" dirty="0"/>
              <a:t>V</a:t>
            </a:r>
            <a:r>
              <a:rPr lang="ru-RU" dirty="0"/>
              <a:t>) – </a:t>
            </a:r>
            <a:r>
              <a:rPr lang="en-US" dirty="0"/>
              <a:t>F  </a:t>
            </a:r>
            <a:r>
              <a:rPr lang="ru-RU" dirty="0"/>
              <a:t> </a:t>
            </a:r>
            <a:r>
              <a:rPr lang="ru-RU" dirty="0" smtClean="0"/>
              <a:t>             (</a:t>
            </a:r>
            <a:r>
              <a:rPr lang="ru-RU" dirty="0"/>
              <a:t>в рублях</a:t>
            </a:r>
            <a:r>
              <a:rPr lang="ru-RU" dirty="0" smtClean="0"/>
              <a:t>).   Определить </a:t>
            </a:r>
            <a:r>
              <a:rPr lang="ru-RU" dirty="0"/>
              <a:t>наименьший месячный объём производства  </a:t>
            </a:r>
            <a:r>
              <a:rPr lang="en-US" dirty="0"/>
              <a:t>q</a:t>
            </a:r>
            <a:r>
              <a:rPr lang="ru-RU" dirty="0"/>
              <a:t>,  при котором месячная операционная прибыль будет не меньше 500000 рублей.</a:t>
            </a:r>
          </a:p>
          <a:p>
            <a:pPr algn="ctr">
              <a:buNone/>
            </a:pPr>
            <a:r>
              <a:rPr lang="ru-RU" dirty="0"/>
              <a:t>Решение.</a:t>
            </a:r>
          </a:p>
          <a:p>
            <a:pPr>
              <a:buNone/>
            </a:pPr>
            <a:r>
              <a:rPr lang="ru-RU" dirty="0" err="1"/>
              <a:t>π </a:t>
            </a:r>
            <a:r>
              <a:rPr lang="ru-RU" dirty="0"/>
              <a:t>– функция,   </a:t>
            </a:r>
            <a:r>
              <a:rPr lang="en-US" dirty="0"/>
              <a:t>q </a:t>
            </a:r>
            <a:r>
              <a:rPr lang="ru-RU" dirty="0"/>
              <a:t>– аргумент,    </a:t>
            </a:r>
            <a:r>
              <a:rPr lang="en-US" dirty="0"/>
              <a:t>P</a:t>
            </a:r>
            <a:r>
              <a:rPr lang="ru-RU" dirty="0"/>
              <a:t>, </a:t>
            </a:r>
            <a:r>
              <a:rPr lang="en-US" dirty="0"/>
              <a:t>V</a:t>
            </a:r>
            <a:r>
              <a:rPr lang="ru-RU" dirty="0"/>
              <a:t>, </a:t>
            </a:r>
            <a:r>
              <a:rPr lang="en-US" dirty="0"/>
              <a:t>F</a:t>
            </a:r>
            <a:r>
              <a:rPr lang="ru-RU" dirty="0"/>
              <a:t> – параметры </a:t>
            </a:r>
          </a:p>
          <a:p>
            <a:pPr>
              <a:buNone/>
            </a:pPr>
            <a:r>
              <a:rPr lang="ru-RU" dirty="0" err="1" smtClean="0"/>
              <a:t>π</a:t>
            </a:r>
            <a:r>
              <a:rPr lang="ru-RU" dirty="0" smtClean="0"/>
              <a:t>(</a:t>
            </a:r>
            <a:r>
              <a:rPr lang="en-US" dirty="0" smtClean="0"/>
              <a:t>q</a:t>
            </a:r>
            <a:r>
              <a:rPr lang="ru-RU" dirty="0" smtClean="0"/>
              <a:t>) = </a:t>
            </a:r>
            <a:r>
              <a:rPr lang="en-US" dirty="0" smtClean="0"/>
              <a:t>q</a:t>
            </a:r>
            <a:r>
              <a:rPr lang="ru-RU" dirty="0" smtClean="0"/>
              <a:t> ∙ (600 – 400) – 600000 ≥ 500000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11</Words>
  <Application>Microsoft Office PowerPoint</Application>
  <PresentationFormat>Экран (4:3)</PresentationFormat>
  <Paragraphs>45</Paragraphs>
  <Slides>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Тема Office</vt:lpstr>
      <vt:lpstr>Формула</vt:lpstr>
      <vt:lpstr>Модель решения задач</vt:lpstr>
      <vt:lpstr>Задача 1</vt:lpstr>
      <vt:lpstr>Задача 2</vt:lpstr>
      <vt:lpstr>Задача 3</vt:lpstr>
      <vt:lpstr>Задача 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решения задач</dc:title>
  <dc:creator>User</dc:creator>
  <cp:lastModifiedBy>User</cp:lastModifiedBy>
  <cp:revision>10</cp:revision>
  <dcterms:created xsi:type="dcterms:W3CDTF">2010-03-13T19:20:34Z</dcterms:created>
  <dcterms:modified xsi:type="dcterms:W3CDTF">2010-03-15T18:57:01Z</dcterms:modified>
</cp:coreProperties>
</file>